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6" r:id="rId4"/>
    <p:sldId id="279" r:id="rId5"/>
    <p:sldId id="277" r:id="rId6"/>
    <p:sldId id="280" r:id="rId7"/>
    <p:sldId id="284" r:id="rId8"/>
    <p:sldId id="285" r:id="rId9"/>
    <p:sldId id="283" r:id="rId10"/>
    <p:sldId id="273" r:id="rId11"/>
    <p:sldId id="290" r:id="rId12"/>
    <p:sldId id="289" r:id="rId13"/>
    <p:sldId id="291" r:id="rId14"/>
    <p:sldId id="302" r:id="rId15"/>
    <p:sldId id="292" r:id="rId16"/>
    <p:sldId id="293" r:id="rId17"/>
    <p:sldId id="294" r:id="rId18"/>
    <p:sldId id="296" r:id="rId19"/>
    <p:sldId id="297" r:id="rId20"/>
    <p:sldId id="298" r:id="rId21"/>
    <p:sldId id="299" r:id="rId22"/>
    <p:sldId id="300" r:id="rId23"/>
    <p:sldId id="301" r:id="rId24"/>
    <p:sldId id="295" r:id="rId2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386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6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208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A0DB0A-1E20-40AC-B0B9-CD2E8A4AE5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858FA30-1E03-4ACE-B834-61816D162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5AEF55-0275-4DCC-8A38-6E3E553C1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75D2578-BA34-423A-8371-30D7928DA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AA95E6-D8C3-48E3-8415-C331DD511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7173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3E702D-F5DD-458C-88C6-D2C98CC55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295DBDD-9F05-4810-BB15-861D8DFDD9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B5DB76-3001-4ECD-A71A-962E4534F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4020C38-1860-4369-B76A-8A5F9E207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1CD23CB-5DD6-4775-AF58-FCA44B03A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9150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A383B21-CF36-416A-80B4-B9AA4D748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8F8A0D2-561E-4C71-AB34-554BE5DD72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E81EB12-ACFB-4285-BEC2-7401F5286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1C7B30D-FDC9-442F-93C4-6F2C142F8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DD4F05D-FE46-4F12-9F3B-E033FB7D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1980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AA0D20-2A2F-4BCD-8BDB-083EF60A8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DCDEA4F-8BA3-45E1-AB41-C0CCF041B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DB765AA-8651-45A0-AE2A-423DE2A73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CED2E3C-8B03-4B71-9E74-FECC132D2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3A23913-18D2-48A3-8376-D9676ED10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31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6461DA-02B1-4687-B333-713B501F9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CC74868-B3E6-47DC-A56D-0DAFEBF31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A99619-6109-4760-B7BD-9ED25192C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736484-0001-4CD9-94F5-256B01C58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B8D8244-8160-471F-92F0-8CA55999D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7196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7199F4-6B22-4154-8FC0-EB96A7D59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ACF625-8221-4E86-96AC-DAD5D32556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25C631F-8B2E-44CB-8C6A-3624DF659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3BBFD7D-7E9F-482C-9477-73C3BE42B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75EDEDD-42C8-4986-840C-E161450CD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F064BA3-9919-4378-9A1A-D4F2D7A51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9349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8256C4-E5C8-4B4D-A526-240DC18C4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1466466-F7E9-4B39-8E55-49140B459D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5BB6458-79B6-46FF-9B32-FCE8C1EC41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5D289CE-5737-4B38-B7EE-BDFE098853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0C2659F-F093-480E-927D-2EE399BE0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A28F125-DD28-4FE7-AD7A-F00D4D7B7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1FEE622-E0B8-4268-A89F-5BFC36CCC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5ACBF91-8CFB-4E15-8790-EC0A3D45C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4422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528509-39E9-4F5B-8E9D-84D65B7A1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4E2CE4C-A065-44C9-97F1-D10297283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5C7245C-A2DA-4911-B583-FC518C7D6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C2742E3-647C-4DCA-A012-DEC1418A1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3680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07886A-620D-4064-8AC8-835041A92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B3CF634-79FD-4211-9066-294CF911F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B2C34C9-4EFD-491F-8A9C-AE880F0B5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8542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513CC4-290D-40E1-BB3A-A5DC37BD3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AFFAC44-FD8D-489D-860D-92F51CB43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3732BCF-2C47-4734-A9C3-16366C13B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17E8A94-08A9-42E2-ACA0-457FA00F8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B411299-C7F3-414C-B1B5-E723DF531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07D5333-1928-4BD6-8E49-00EAAB402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0831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386F7E-F9A3-41C7-B9FC-7B9FE5F47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6E1BC1E-4C33-497D-BC19-FB66C44CEB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D9BDFD4-ED82-42AD-B03D-D5B2785C4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7847098-6084-4FE2-8826-0F8E3D7C9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6EBDCD-5296-4A73-B133-7E4C62A36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2BA894-9051-4827-9B45-9FDC4C94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0681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5CB227A-906D-4D96-A427-33F7DE0D4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2AFBB43-7317-4310-ADE6-A9444CD10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1DDC3B-54B8-4454-A8C3-5FBFE64A46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2BE40-160B-42D6-A343-29166B2D6796}" type="datetimeFigureOut">
              <a:rPr lang="zh-TW" altLang="en-US" smtClean="0"/>
              <a:t>2020/5/31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1E98632-7833-4524-AB60-B67F5182F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B7606C-D835-4D90-BEB8-C71AE6DCDA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773DE9-EE17-4BE4-816B-A5DA4A042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5649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7107382" y="5623918"/>
            <a:ext cx="493419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防守陣地 </a:t>
            </a:r>
            <a:r>
              <a:rPr lang="en-US" altLang="zh-TW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sz="6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AD3BE1E5-3610-4F95-8017-AD67F6521E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6854663" cy="685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9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練習二：實作彈跳砲彈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9A12952-17AF-4414-8432-CF1F845DF775}"/>
              </a:ext>
            </a:extLst>
          </p:cNvPr>
          <p:cNvSpPr txBox="1"/>
          <p:nvPr/>
        </p:nvSpPr>
        <p:spPr>
          <a:xfrm>
            <a:off x="5249879" y="2867709"/>
            <a:ext cx="61736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改變彈跳砲彈擊中敵人時 </a:t>
            </a:r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en-US" altLang="zh-TW" sz="28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onHit</a:t>
            </a:r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 </a:t>
            </a:r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的效果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，使其能夠反彈一定次數、傷害多個敵人才消失。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FEAEEBF-E8BE-405D-9A30-62F9BF01A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351" y="2867709"/>
            <a:ext cx="1212303" cy="121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381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練習二：實作彈跳砲彈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9A12952-17AF-4414-8432-CF1F845DF775}"/>
              </a:ext>
            </a:extLst>
          </p:cNvPr>
          <p:cNvSpPr txBox="1"/>
          <p:nvPr/>
        </p:nvSpPr>
        <p:spPr>
          <a:xfrm>
            <a:off x="633162" y="1822427"/>
            <a:ext cx="1079039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int </a:t>
            </a:r>
            <a:r>
              <a:rPr lang="en-US" altLang="zh-TW" sz="28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maxBouncingTimes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= 5;</a:t>
            </a:r>
          </a:p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最大彈跳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傷害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次數：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5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代表可以傷害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5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次敵人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int </a:t>
            </a:r>
            <a:r>
              <a:rPr lang="en-US" altLang="zh-TW" sz="28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bouncedTimes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= 0;</a:t>
            </a:r>
          </a:p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目前已彈跳次數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 </a:t>
            </a:r>
            <a:r>
              <a:rPr lang="en-US" altLang="zh-TW" sz="28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lastSoldier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= null;</a:t>
            </a:r>
          </a:p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為避免反彈後又撞到同一敵人造成連續傷害的錯誤效果，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記住上次傷害的士兵，如果下次又擊中同一個士兵就當作沒有擊中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94415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練習二：實作彈跳砲彈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9A12952-17AF-4414-8432-CF1F845DF775}"/>
              </a:ext>
            </a:extLst>
          </p:cNvPr>
          <p:cNvSpPr txBox="1"/>
          <p:nvPr/>
        </p:nvSpPr>
        <p:spPr>
          <a:xfrm>
            <a:off x="633162" y="1200635"/>
            <a:ext cx="10974968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當擊中士兵時：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先檢查被擊中士兵是不是上一個被擊中的士兵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如果是 → 當作沒打到，結束程式碼 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(return)</a:t>
            </a:r>
          </a:p>
          <a:p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對被擊中士兵造成傷害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檢查彈跳次數是否等於最大彈跳次數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如果是 → 能量用盡，將砲彈標記死亡 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en-US" altLang="zh-TW" sz="28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isAlive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如果不是 → 增加彈跳次數、記住這次擊中的士兵、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          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將砲彈角度 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en-US" altLang="zh-TW" sz="28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targetAngle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設為反射角度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pPr>
              <a:spcBef>
                <a:spcPts val="1200"/>
              </a:spcBef>
            </a:pP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提示：利用</a:t>
            </a:r>
            <a:r>
              <a:rPr lang="en-US" altLang="zh-TW" sz="24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getReflectionAngle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(float angle)</a:t>
            </a:r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輸入入射角即可獲得反射角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44064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854663" y="4602727"/>
            <a:ext cx="529061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練習三</a:t>
            </a:r>
            <a:endParaRPr lang="en-US" altLang="zh-TW" sz="6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66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實作導彈追蹤</a:t>
            </a:r>
            <a:endParaRPr lang="zh-TW" altLang="en-US" sz="6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A3C4C9E-DC2F-483F-ACE9-47B1AFA87A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6854663" cy="685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738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897D29-4D5C-8646-BC9D-3A1C720EF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FACCB6B-EE84-614D-B7E4-9DD01784D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B8AE2E9-0A0F-A44D-B106-ED1E672CC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04" y="-1424674"/>
            <a:ext cx="9376756" cy="9707347"/>
          </a:xfrm>
          <a:prstGeom prst="rect">
            <a:avLst/>
          </a:prstGeom>
        </p:spPr>
      </p:pic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42A1F453-328F-B345-AD5B-2E342D9177AD}"/>
              </a:ext>
            </a:extLst>
          </p:cNvPr>
          <p:cNvCxnSpPr>
            <a:cxnSpLocks/>
          </p:cNvCxnSpPr>
          <p:nvPr/>
        </p:nvCxnSpPr>
        <p:spPr>
          <a:xfrm flipH="1" flipV="1">
            <a:off x="2510444" y="1186131"/>
            <a:ext cx="2842953" cy="2105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D0D04B29-22D6-3542-A4B4-8C609B502986}"/>
              </a:ext>
            </a:extLst>
          </p:cNvPr>
          <p:cNvCxnSpPr>
            <a:cxnSpLocks/>
          </p:cNvCxnSpPr>
          <p:nvPr/>
        </p:nvCxnSpPr>
        <p:spPr>
          <a:xfrm flipH="1">
            <a:off x="3042458" y="3291841"/>
            <a:ext cx="2310940" cy="26688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2692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練習三：實作導彈追蹤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9A12952-17AF-4414-8432-CF1F845DF775}"/>
              </a:ext>
            </a:extLst>
          </p:cNvPr>
          <p:cNvSpPr txBox="1"/>
          <p:nvPr/>
        </p:nvSpPr>
        <p:spPr>
          <a:xfrm>
            <a:off x="4791456" y="2867709"/>
            <a:ext cx="66321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完成導彈 </a:t>
            </a:r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(Missile) </a:t>
            </a:r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的搜尋目標功能 </a:t>
            </a:r>
            <a:r>
              <a:rPr lang="en-US" altLang="zh-TW" sz="28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searchForTarget</a:t>
            </a:r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()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，鎖定一定角度內最近的敵人讓</a:t>
            </a:r>
            <a:r>
              <a:rPr lang="en-US" altLang="zh-TW" sz="28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updateAngle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()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可以進行追蹤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9C147B3-41C0-4E66-BA55-AFB8DF1F2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108" y="2867709"/>
            <a:ext cx="2600457" cy="123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64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練習三：實作導彈追蹤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9A12952-17AF-4414-8432-CF1F845DF775}"/>
              </a:ext>
            </a:extLst>
          </p:cNvPr>
          <p:cNvSpPr txBox="1"/>
          <p:nvPr/>
        </p:nvSpPr>
        <p:spPr>
          <a:xfrm>
            <a:off x="633162" y="1200635"/>
            <a:ext cx="1079039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int </a:t>
            </a:r>
            <a:r>
              <a:rPr lang="en-US" altLang="zh-TW" sz="24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currentTargetIndex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= -1;</a:t>
            </a:r>
          </a:p>
          <a:p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目前鎖定的敵人。預設為 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-1</a:t>
            </a:r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，代表沒有鎖定任何敵人</a:t>
            </a:r>
            <a:endParaRPr lang="en-US" altLang="zh-TW" sz="24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400" b="1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4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updateAngle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():</a:t>
            </a:r>
          </a:p>
          <a:p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 目前沒有目標 或 目前目標已經死掉了</a:t>
            </a:r>
            <a:endParaRPr lang="en-US" altLang="zh-TW" sz="24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→ 找新的目標 </a:t>
            </a:r>
            <a:r>
              <a:rPr lang="en-US" altLang="zh-TW" sz="24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searchForTarget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()</a:t>
            </a:r>
          </a:p>
          <a:p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不然</a:t>
            </a:r>
            <a:endParaRPr lang="en-US" altLang="zh-TW" sz="24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→ 算出目前移動方向與目標士兵方向的夾角</a:t>
            </a:r>
            <a:endParaRPr lang="en-US" altLang="zh-TW" sz="24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如果夾角不超過限制 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en-US" altLang="zh-TW" sz="24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maxFollowingAngle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	</a:t>
            </a:r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→ 將移動方向漸漸推向目標士兵方向 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en-US" altLang="zh-TW" sz="24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lerpTowardsRadians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如果超過</a:t>
            </a:r>
            <a:endParaRPr lang="en-US" altLang="zh-TW" sz="24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	</a:t>
            </a:r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→ 重新搜尋目標 </a:t>
            </a:r>
            <a:r>
              <a:rPr lang="en-US" altLang="zh-TW" sz="24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searchForTarget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()</a:t>
            </a:r>
          </a:p>
          <a:p>
            <a:endParaRPr lang="en-US" altLang="zh-TW" sz="2400" b="1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endParaRPr lang="en-US" altLang="zh-TW" sz="24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34430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練習三：實作導彈追蹤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9A12952-17AF-4414-8432-CF1F845DF775}"/>
              </a:ext>
            </a:extLst>
          </p:cNvPr>
          <p:cNvSpPr txBox="1"/>
          <p:nvPr/>
        </p:nvSpPr>
        <p:spPr>
          <a:xfrm>
            <a:off x="633162" y="1200635"/>
            <a:ext cx="10974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要如何在所有士兵裡，找到符合條件且離導彈最近的目標？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→ 從頭開始找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如果找到符合條件且是目前找過的士兵距離最短的一個，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便先暫時將士兵定為目標，並把距離記下來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如果下一隻符合目標的士兵又比這隻距離更短，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便再將這隻士兵定為目標，並把它的距離記下來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如此一來，把所有士兵都找過一次之後，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目標便會是符合條件且距離最短的士兵</a:t>
            </a:r>
            <a:endParaRPr lang="en-US" altLang="zh-TW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如果沒有任一個士兵符合條件，便會維持沒有目標，下次再嘗試</a:t>
            </a:r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48861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練習三：實作導彈追蹤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0344531-A341-438F-B51A-879F47FFE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1465570"/>
            <a:ext cx="1191813" cy="1191813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88A6E72-AC03-4965-A1DD-5A0D5EE9F4CA}"/>
              </a:ext>
            </a:extLst>
          </p:cNvPr>
          <p:cNvSpPr txBox="1"/>
          <p:nvPr/>
        </p:nvSpPr>
        <p:spPr>
          <a:xfrm>
            <a:off x="1824975" y="1465570"/>
            <a:ext cx="25949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soldiers[0]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12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E1546B78-2E75-485F-A452-85346E51F2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2657383"/>
            <a:ext cx="1191813" cy="1191813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AC0BBA4-7BCC-4536-ACC8-2F289387662E}"/>
              </a:ext>
            </a:extLst>
          </p:cNvPr>
          <p:cNvSpPr txBox="1"/>
          <p:nvPr/>
        </p:nvSpPr>
        <p:spPr>
          <a:xfrm>
            <a:off x="1824975" y="2657383"/>
            <a:ext cx="28776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soldiers[1]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false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18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AE8B3AE-8055-415F-A927-1859231D8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3844526"/>
            <a:ext cx="1191813" cy="1191813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3D02311A-BD3C-43D5-B146-47BD0D81E206}"/>
              </a:ext>
            </a:extLst>
          </p:cNvPr>
          <p:cNvSpPr txBox="1"/>
          <p:nvPr/>
        </p:nvSpPr>
        <p:spPr>
          <a:xfrm>
            <a:off x="1824974" y="3844526"/>
            <a:ext cx="31032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soldiers[2]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6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291EA1B-54EA-49D2-9228-5B31E3EE1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5041888"/>
            <a:ext cx="1191813" cy="1191813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93E63979-0D0E-4DA4-A88F-4A6D4427DEC1}"/>
              </a:ext>
            </a:extLst>
          </p:cNvPr>
          <p:cNvSpPr txBox="1"/>
          <p:nvPr/>
        </p:nvSpPr>
        <p:spPr>
          <a:xfrm>
            <a:off x="1824975" y="5041888"/>
            <a:ext cx="31032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soldiers[3]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8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4CD99E0-B2CE-431C-A814-C22C569FD5DD}"/>
              </a:ext>
            </a:extLst>
          </p:cNvPr>
          <p:cNvSpPr txBox="1"/>
          <p:nvPr/>
        </p:nvSpPr>
        <p:spPr>
          <a:xfrm>
            <a:off x="5611784" y="1465570"/>
            <a:ext cx="515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開始搜尋前</a:t>
            </a:r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目前目標：</a:t>
            </a:r>
            <a:r>
              <a:rPr lang="en-US" altLang="zh-TW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-1</a:t>
            </a: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目前找到的最短距離：無限遠</a:t>
            </a:r>
            <a:endParaRPr lang="en-US" altLang="zh-TW" sz="20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581414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練習三：實作導彈追蹤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0344531-A341-438F-B51A-879F47FFE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1465570"/>
            <a:ext cx="1191813" cy="1191813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88A6E72-AC03-4965-A1DD-5A0D5EE9F4CA}"/>
              </a:ext>
            </a:extLst>
          </p:cNvPr>
          <p:cNvSpPr txBox="1"/>
          <p:nvPr/>
        </p:nvSpPr>
        <p:spPr>
          <a:xfrm>
            <a:off x="1824975" y="1465570"/>
            <a:ext cx="25949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soldiers[0]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12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E1546B78-2E75-485F-A452-85346E51F2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2657383"/>
            <a:ext cx="1191813" cy="1191813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AC0BBA4-7BCC-4536-ACC8-2F289387662E}"/>
              </a:ext>
            </a:extLst>
          </p:cNvPr>
          <p:cNvSpPr txBox="1"/>
          <p:nvPr/>
        </p:nvSpPr>
        <p:spPr>
          <a:xfrm>
            <a:off x="1824975" y="2657383"/>
            <a:ext cx="28776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soldiers[1]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false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18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AE8B3AE-8055-415F-A927-1859231D8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3844526"/>
            <a:ext cx="1191813" cy="1191813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3D02311A-BD3C-43D5-B146-47BD0D81E206}"/>
              </a:ext>
            </a:extLst>
          </p:cNvPr>
          <p:cNvSpPr txBox="1"/>
          <p:nvPr/>
        </p:nvSpPr>
        <p:spPr>
          <a:xfrm>
            <a:off x="1824974" y="3844526"/>
            <a:ext cx="31032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soldiers[2]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6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291EA1B-54EA-49D2-9228-5B31E3EE1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5041888"/>
            <a:ext cx="1191813" cy="1191813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93E63979-0D0E-4DA4-A88F-4A6D4427DEC1}"/>
              </a:ext>
            </a:extLst>
          </p:cNvPr>
          <p:cNvSpPr txBox="1"/>
          <p:nvPr/>
        </p:nvSpPr>
        <p:spPr>
          <a:xfrm>
            <a:off x="1824975" y="5041888"/>
            <a:ext cx="31032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soldiers[3]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8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4CD99E0-B2CE-431C-A814-C22C569FD5DD}"/>
              </a:ext>
            </a:extLst>
          </p:cNvPr>
          <p:cNvSpPr txBox="1"/>
          <p:nvPr/>
        </p:nvSpPr>
        <p:spPr>
          <a:xfrm>
            <a:off x="5611784" y="1465570"/>
            <a:ext cx="515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i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= 0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: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符合條件！</a:t>
            </a:r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目前目標：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0</a:t>
            </a: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目前找到的最短距離：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12</a:t>
            </a:r>
            <a:endParaRPr lang="en-US" altLang="zh-TW" sz="2000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  <p:sp>
        <p:nvSpPr>
          <p:cNvPr id="2" name="箭號: 向右 1">
            <a:extLst>
              <a:ext uri="{FF2B5EF4-FFF2-40B4-BE49-F238E27FC236}">
                <a16:creationId xmlns:a16="http://schemas.microsoft.com/office/drawing/2014/main" id="{71B731EC-D794-4BC4-8E7D-BDC77EA040F4}"/>
              </a:ext>
            </a:extLst>
          </p:cNvPr>
          <p:cNvSpPr/>
          <p:nvPr/>
        </p:nvSpPr>
        <p:spPr>
          <a:xfrm flipH="1">
            <a:off x="4582428" y="1797092"/>
            <a:ext cx="866899" cy="769441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檢查</a:t>
            </a:r>
          </a:p>
        </p:txBody>
      </p:sp>
    </p:spTree>
    <p:extLst>
      <p:ext uri="{BB962C8B-B14F-4D97-AF65-F5344CB8AC3E}">
        <p14:creationId xmlns:p14="http://schemas.microsoft.com/office/powerpoint/2010/main" val="1680319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練習一：升級追蹤火箭 </a:t>
            </a:r>
            <a:r>
              <a:rPr kumimoji="0" lang="en-US" altLang="zh-TW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(Rocket)</a:t>
            </a:r>
            <a:endParaRPr kumimoji="0" lang="zh-TW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4623DD2-5772-4E83-9A5B-531149F090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1780188"/>
            <a:ext cx="1206230" cy="572958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2D8D0F70-0E74-4A84-B529-2C75B780FF50}"/>
              </a:ext>
            </a:extLst>
          </p:cNvPr>
          <p:cNvSpPr txBox="1"/>
          <p:nvPr/>
        </p:nvSpPr>
        <p:spPr>
          <a:xfrm>
            <a:off x="7597840" y="1422171"/>
            <a:ext cx="416057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追蹤火箭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傷害：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60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速度：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圖片：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rocketImg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爆炸範圍：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100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爆炸特效持續時間：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0.8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最大追蹤角度：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每秒加速度：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4</a:t>
            </a:r>
            <a:endParaRPr kumimoji="0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CC19F8-38FA-4E54-A035-BC4C213688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3" y="1422172"/>
            <a:ext cx="1206230" cy="120623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B3B5B622-4AE3-4321-AE10-F24C3DD19F1E}"/>
              </a:ext>
            </a:extLst>
          </p:cNvPr>
          <p:cNvSpPr txBox="1"/>
          <p:nvPr/>
        </p:nvSpPr>
        <p:spPr>
          <a:xfrm>
            <a:off x="2186126" y="1422171"/>
            <a:ext cx="424137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火焰砲彈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傷害：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20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速度：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圖片：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firecannonImg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爆炸範圍：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64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爆炸特效持續時間：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0.5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4620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練習三：實作導彈追蹤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0344531-A341-438F-B51A-879F47FFE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1465570"/>
            <a:ext cx="1191813" cy="1191813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88A6E72-AC03-4965-A1DD-5A0D5EE9F4CA}"/>
              </a:ext>
            </a:extLst>
          </p:cNvPr>
          <p:cNvSpPr txBox="1"/>
          <p:nvPr/>
        </p:nvSpPr>
        <p:spPr>
          <a:xfrm>
            <a:off x="1824975" y="1465570"/>
            <a:ext cx="25949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soldiers[0]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12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E1546B78-2E75-485F-A452-85346E51F2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2657383"/>
            <a:ext cx="1191813" cy="1191813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AC0BBA4-7BCC-4536-ACC8-2F289387662E}"/>
              </a:ext>
            </a:extLst>
          </p:cNvPr>
          <p:cNvSpPr txBox="1"/>
          <p:nvPr/>
        </p:nvSpPr>
        <p:spPr>
          <a:xfrm>
            <a:off x="1824975" y="2657383"/>
            <a:ext cx="28776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soldiers[1]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false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18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AE8B3AE-8055-415F-A927-1859231D8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3844526"/>
            <a:ext cx="1191813" cy="1191813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3D02311A-BD3C-43D5-B146-47BD0D81E206}"/>
              </a:ext>
            </a:extLst>
          </p:cNvPr>
          <p:cNvSpPr txBox="1"/>
          <p:nvPr/>
        </p:nvSpPr>
        <p:spPr>
          <a:xfrm>
            <a:off x="1824974" y="3844526"/>
            <a:ext cx="31032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soldiers[2]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6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291EA1B-54EA-49D2-9228-5B31E3EE1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5041888"/>
            <a:ext cx="1191813" cy="1191813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93E63979-0D0E-4DA4-A88F-4A6D4427DEC1}"/>
              </a:ext>
            </a:extLst>
          </p:cNvPr>
          <p:cNvSpPr txBox="1"/>
          <p:nvPr/>
        </p:nvSpPr>
        <p:spPr>
          <a:xfrm>
            <a:off x="1824975" y="5041888"/>
            <a:ext cx="31032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soldiers[3]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8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4CD99E0-B2CE-431C-A814-C22C569FD5DD}"/>
              </a:ext>
            </a:extLst>
          </p:cNvPr>
          <p:cNvSpPr txBox="1"/>
          <p:nvPr/>
        </p:nvSpPr>
        <p:spPr>
          <a:xfrm>
            <a:off x="5611784" y="2521087"/>
            <a:ext cx="515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i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= 1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: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不符合條件 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– 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不在角度範圍內</a:t>
            </a:r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目前目標：</a:t>
            </a:r>
            <a:r>
              <a:rPr lang="en-US" altLang="zh-TW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0</a:t>
            </a: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目前找到的最短距離：</a:t>
            </a:r>
            <a:r>
              <a:rPr lang="en-US" altLang="zh-TW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12</a:t>
            </a:r>
            <a:endParaRPr lang="en-US" altLang="zh-TW" sz="20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  <p:sp>
        <p:nvSpPr>
          <p:cNvPr id="2" name="箭號: 向右 1">
            <a:extLst>
              <a:ext uri="{FF2B5EF4-FFF2-40B4-BE49-F238E27FC236}">
                <a16:creationId xmlns:a16="http://schemas.microsoft.com/office/drawing/2014/main" id="{71B731EC-D794-4BC4-8E7D-BDC77EA040F4}"/>
              </a:ext>
            </a:extLst>
          </p:cNvPr>
          <p:cNvSpPr/>
          <p:nvPr/>
        </p:nvSpPr>
        <p:spPr>
          <a:xfrm flipH="1">
            <a:off x="4582428" y="2852609"/>
            <a:ext cx="866899" cy="769441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檢查</a:t>
            </a:r>
          </a:p>
        </p:txBody>
      </p:sp>
    </p:spTree>
    <p:extLst>
      <p:ext uri="{BB962C8B-B14F-4D97-AF65-F5344CB8AC3E}">
        <p14:creationId xmlns:p14="http://schemas.microsoft.com/office/powerpoint/2010/main" val="3557948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練習三：實作導彈追蹤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0344531-A341-438F-B51A-879F47FFE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1465570"/>
            <a:ext cx="1191813" cy="1191813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88A6E72-AC03-4965-A1DD-5A0D5EE9F4CA}"/>
              </a:ext>
            </a:extLst>
          </p:cNvPr>
          <p:cNvSpPr txBox="1"/>
          <p:nvPr/>
        </p:nvSpPr>
        <p:spPr>
          <a:xfrm>
            <a:off x="1824975" y="1465570"/>
            <a:ext cx="25949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soldiers[0]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12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E1546B78-2E75-485F-A452-85346E51F2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2657383"/>
            <a:ext cx="1191813" cy="1191813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AC0BBA4-7BCC-4536-ACC8-2F289387662E}"/>
              </a:ext>
            </a:extLst>
          </p:cNvPr>
          <p:cNvSpPr txBox="1"/>
          <p:nvPr/>
        </p:nvSpPr>
        <p:spPr>
          <a:xfrm>
            <a:off x="1824975" y="2657383"/>
            <a:ext cx="28776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soldiers[1]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false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18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AE8B3AE-8055-415F-A927-1859231D8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3844526"/>
            <a:ext cx="1191813" cy="1191813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3D02311A-BD3C-43D5-B146-47BD0D81E206}"/>
              </a:ext>
            </a:extLst>
          </p:cNvPr>
          <p:cNvSpPr txBox="1"/>
          <p:nvPr/>
        </p:nvSpPr>
        <p:spPr>
          <a:xfrm>
            <a:off x="1824974" y="3844526"/>
            <a:ext cx="31032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soldiers[2]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6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291EA1B-54EA-49D2-9228-5B31E3EE1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5041888"/>
            <a:ext cx="1191813" cy="1191813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93E63979-0D0E-4DA4-A88F-4A6D4427DEC1}"/>
              </a:ext>
            </a:extLst>
          </p:cNvPr>
          <p:cNvSpPr txBox="1"/>
          <p:nvPr/>
        </p:nvSpPr>
        <p:spPr>
          <a:xfrm>
            <a:off x="1824975" y="5041888"/>
            <a:ext cx="31032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soldiers[3]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8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4CD99E0-B2CE-431C-A814-C22C569FD5DD}"/>
              </a:ext>
            </a:extLst>
          </p:cNvPr>
          <p:cNvSpPr txBox="1"/>
          <p:nvPr/>
        </p:nvSpPr>
        <p:spPr>
          <a:xfrm>
            <a:off x="5659285" y="3693717"/>
            <a:ext cx="515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i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= 2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: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符合條件！</a:t>
            </a:r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目前目標：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2</a:t>
            </a: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目前找到的最短距離：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6</a:t>
            </a:r>
            <a:endParaRPr lang="en-US" altLang="zh-TW" sz="2000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  <p:sp>
        <p:nvSpPr>
          <p:cNvPr id="2" name="箭號: 向右 1">
            <a:extLst>
              <a:ext uri="{FF2B5EF4-FFF2-40B4-BE49-F238E27FC236}">
                <a16:creationId xmlns:a16="http://schemas.microsoft.com/office/drawing/2014/main" id="{71B731EC-D794-4BC4-8E7D-BDC77EA040F4}"/>
              </a:ext>
            </a:extLst>
          </p:cNvPr>
          <p:cNvSpPr/>
          <p:nvPr/>
        </p:nvSpPr>
        <p:spPr>
          <a:xfrm flipH="1">
            <a:off x="4629929" y="4025239"/>
            <a:ext cx="866899" cy="769441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檢查</a:t>
            </a:r>
          </a:p>
        </p:txBody>
      </p:sp>
    </p:spTree>
    <p:extLst>
      <p:ext uri="{BB962C8B-B14F-4D97-AF65-F5344CB8AC3E}">
        <p14:creationId xmlns:p14="http://schemas.microsoft.com/office/powerpoint/2010/main" val="862038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練習三：實作導彈追蹤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0344531-A341-438F-B51A-879F47FFE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1465570"/>
            <a:ext cx="1191813" cy="1191813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88A6E72-AC03-4965-A1DD-5A0D5EE9F4CA}"/>
              </a:ext>
            </a:extLst>
          </p:cNvPr>
          <p:cNvSpPr txBox="1"/>
          <p:nvPr/>
        </p:nvSpPr>
        <p:spPr>
          <a:xfrm>
            <a:off x="1824975" y="1465570"/>
            <a:ext cx="25949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soldiers[0]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12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E1546B78-2E75-485F-A452-85346E51F2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2657383"/>
            <a:ext cx="1191813" cy="1191813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AC0BBA4-7BCC-4536-ACC8-2F289387662E}"/>
              </a:ext>
            </a:extLst>
          </p:cNvPr>
          <p:cNvSpPr txBox="1"/>
          <p:nvPr/>
        </p:nvSpPr>
        <p:spPr>
          <a:xfrm>
            <a:off x="1824975" y="2657383"/>
            <a:ext cx="28776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soldiers[1]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false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18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AE8B3AE-8055-415F-A927-1859231D8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3844526"/>
            <a:ext cx="1191813" cy="1191813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3D02311A-BD3C-43D5-B146-47BD0D81E206}"/>
              </a:ext>
            </a:extLst>
          </p:cNvPr>
          <p:cNvSpPr txBox="1"/>
          <p:nvPr/>
        </p:nvSpPr>
        <p:spPr>
          <a:xfrm>
            <a:off x="1824974" y="3844526"/>
            <a:ext cx="31032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soldiers[2]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6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291EA1B-54EA-49D2-9228-5B31E3EE1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5041888"/>
            <a:ext cx="1191813" cy="1191813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93E63979-0D0E-4DA4-A88F-4A6D4427DEC1}"/>
              </a:ext>
            </a:extLst>
          </p:cNvPr>
          <p:cNvSpPr txBox="1"/>
          <p:nvPr/>
        </p:nvSpPr>
        <p:spPr>
          <a:xfrm>
            <a:off x="1824975" y="5041888"/>
            <a:ext cx="31032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soldiers[3]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8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4CD99E0-B2CE-431C-A814-C22C569FD5DD}"/>
              </a:ext>
            </a:extLst>
          </p:cNvPr>
          <p:cNvSpPr txBox="1"/>
          <p:nvPr/>
        </p:nvSpPr>
        <p:spPr>
          <a:xfrm>
            <a:off x="5647410" y="4860189"/>
            <a:ext cx="58479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i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= 3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: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不符合條件 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– 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距離大於目前最短距離</a:t>
            </a:r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目前目標：</a:t>
            </a:r>
            <a:r>
              <a:rPr lang="en-US" altLang="zh-TW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2</a:t>
            </a: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目前找到的最短距離：</a:t>
            </a:r>
            <a:r>
              <a:rPr lang="en-US" altLang="zh-TW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6</a:t>
            </a:r>
            <a:endParaRPr lang="en-US" altLang="zh-TW" sz="20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  <p:sp>
        <p:nvSpPr>
          <p:cNvPr id="2" name="箭號: 向右 1">
            <a:extLst>
              <a:ext uri="{FF2B5EF4-FFF2-40B4-BE49-F238E27FC236}">
                <a16:creationId xmlns:a16="http://schemas.microsoft.com/office/drawing/2014/main" id="{71B731EC-D794-4BC4-8E7D-BDC77EA040F4}"/>
              </a:ext>
            </a:extLst>
          </p:cNvPr>
          <p:cNvSpPr/>
          <p:nvPr/>
        </p:nvSpPr>
        <p:spPr>
          <a:xfrm flipH="1">
            <a:off x="4618054" y="5191711"/>
            <a:ext cx="866899" cy="769441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檢查</a:t>
            </a:r>
          </a:p>
        </p:txBody>
      </p:sp>
    </p:spTree>
    <p:extLst>
      <p:ext uri="{BB962C8B-B14F-4D97-AF65-F5344CB8AC3E}">
        <p14:creationId xmlns:p14="http://schemas.microsoft.com/office/powerpoint/2010/main" val="42878023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練習三：實作導彈追蹤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0344531-A341-438F-B51A-879F47FFE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1465570"/>
            <a:ext cx="1191813" cy="1191813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88A6E72-AC03-4965-A1DD-5A0D5EE9F4CA}"/>
              </a:ext>
            </a:extLst>
          </p:cNvPr>
          <p:cNvSpPr txBox="1"/>
          <p:nvPr/>
        </p:nvSpPr>
        <p:spPr>
          <a:xfrm>
            <a:off x="1824975" y="1465570"/>
            <a:ext cx="25949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soldiers[0]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12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E1546B78-2E75-485F-A452-85346E51F2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2657383"/>
            <a:ext cx="1191813" cy="1191813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AC0BBA4-7BCC-4536-ACC8-2F289387662E}"/>
              </a:ext>
            </a:extLst>
          </p:cNvPr>
          <p:cNvSpPr txBox="1"/>
          <p:nvPr/>
        </p:nvSpPr>
        <p:spPr>
          <a:xfrm>
            <a:off x="1824975" y="2657383"/>
            <a:ext cx="28776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soldiers[1]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false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18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AE8B3AE-8055-415F-A927-1859231D8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3844526"/>
            <a:ext cx="1191813" cy="1191813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3D02311A-BD3C-43D5-B146-47BD0D81E206}"/>
              </a:ext>
            </a:extLst>
          </p:cNvPr>
          <p:cNvSpPr txBox="1"/>
          <p:nvPr/>
        </p:nvSpPr>
        <p:spPr>
          <a:xfrm>
            <a:off x="1824974" y="3844526"/>
            <a:ext cx="31032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soldiers[2]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6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291EA1B-54EA-49D2-9228-5B31E3EE1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62" y="5041888"/>
            <a:ext cx="1191813" cy="1191813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93E63979-0D0E-4DA4-A88F-4A6D4427DEC1}"/>
              </a:ext>
            </a:extLst>
          </p:cNvPr>
          <p:cNvSpPr txBox="1"/>
          <p:nvPr/>
        </p:nvSpPr>
        <p:spPr>
          <a:xfrm>
            <a:off x="1824975" y="5041888"/>
            <a:ext cx="31032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soldiers[3]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在角度範圍內：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true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與導彈距離：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8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4CD99E0-B2CE-431C-A814-C22C569FD5DD}"/>
              </a:ext>
            </a:extLst>
          </p:cNvPr>
          <p:cNvSpPr txBox="1"/>
          <p:nvPr/>
        </p:nvSpPr>
        <p:spPr>
          <a:xfrm>
            <a:off x="5647410" y="4860189"/>
            <a:ext cx="58479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i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= 3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: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不符合條件 </a:t>
            </a:r>
            <a:r>
              <a:rPr lang="en-US" altLang="zh-TW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– </a:t>
            </a:r>
            <a:r>
              <a:rPr lang="zh-TW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距離大於目前最短距離</a:t>
            </a:r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0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目前目標：</a:t>
            </a:r>
            <a:r>
              <a:rPr lang="en-US" altLang="zh-TW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2</a:t>
            </a:r>
          </a:p>
          <a:p>
            <a:r>
              <a:rPr lang="zh-TW" altLang="en-US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目前找到的最短距離：</a:t>
            </a:r>
            <a:r>
              <a:rPr lang="en-US" altLang="zh-TW" sz="20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6</a:t>
            </a:r>
            <a:endParaRPr lang="en-US" altLang="zh-TW" sz="20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  <p:sp>
        <p:nvSpPr>
          <p:cNvPr id="2" name="箭號: 向右 1">
            <a:extLst>
              <a:ext uri="{FF2B5EF4-FFF2-40B4-BE49-F238E27FC236}">
                <a16:creationId xmlns:a16="http://schemas.microsoft.com/office/drawing/2014/main" id="{71B731EC-D794-4BC4-8E7D-BDC77EA040F4}"/>
              </a:ext>
            </a:extLst>
          </p:cNvPr>
          <p:cNvSpPr/>
          <p:nvPr/>
        </p:nvSpPr>
        <p:spPr>
          <a:xfrm flipH="1">
            <a:off x="4618054" y="5191711"/>
            <a:ext cx="866899" cy="769441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檢查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9B2CB3C6-7C4E-4FCD-9920-A5D674DD7FE1}"/>
              </a:ext>
            </a:extLst>
          </p:cNvPr>
          <p:cNvSpPr txBox="1"/>
          <p:nvPr/>
        </p:nvSpPr>
        <p:spPr>
          <a:xfrm>
            <a:off x="5647410" y="4352357"/>
            <a:ext cx="4513909" cy="40011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Consolas" panose="020B0609020204030204" pitchFamily="49" charset="0"/>
                <a:ea typeface="微軟正黑體" panose="020B0604030504040204" pitchFamily="34" charset="-120"/>
              </a:rPr>
              <a:t>最後結果： </a:t>
            </a:r>
            <a:r>
              <a:rPr lang="en-US" altLang="zh-TW" sz="2000" b="1" dirty="0">
                <a:latin typeface="Consolas" panose="020B0609020204030204" pitchFamily="49" charset="0"/>
                <a:ea typeface="微軟正黑體" panose="020B0604030504040204" pitchFamily="34" charset="-120"/>
              </a:rPr>
              <a:t>soldiers[2]</a:t>
            </a:r>
            <a:r>
              <a:rPr lang="zh-TW" altLang="en-US" sz="2000" b="1" dirty="0">
                <a:latin typeface="Consolas" panose="020B0609020204030204" pitchFamily="49" charset="0"/>
                <a:ea typeface="微軟正黑體" panose="020B0604030504040204" pitchFamily="34" charset="-120"/>
              </a:rPr>
              <a:t>是最好選擇</a:t>
            </a:r>
            <a:endParaRPr lang="en-US" altLang="zh-TW" sz="2000" dirty="0"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535018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練習三：實作導彈追蹤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9A12952-17AF-4414-8432-CF1F845DF775}"/>
              </a:ext>
            </a:extLst>
          </p:cNvPr>
          <p:cNvSpPr txBox="1"/>
          <p:nvPr/>
        </p:nvSpPr>
        <p:spPr>
          <a:xfrm>
            <a:off x="633162" y="1200635"/>
            <a:ext cx="1097496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searchForTarget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()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：</a:t>
            </a:r>
            <a:endParaRPr lang="en-US" altLang="zh-TW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// 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將初始的目前最短距離設為非常遠，只要小於這距離的士兵都有機會成為目標</a:t>
            </a:r>
            <a:endParaRPr lang="en-US" altLang="zh-TW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float </a:t>
            </a:r>
            <a:r>
              <a:rPr lang="en-US" altLang="zh-TW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shortestDist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= 999999;</a:t>
            </a:r>
          </a:p>
          <a:p>
            <a:endParaRPr lang="en-US" altLang="zh-TW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從頭開始檢查每隻士兵：</a:t>
            </a:r>
            <a:endParaRPr lang="en-US" altLang="zh-TW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確認是否存在 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(!= null) 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並活著 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en-US" altLang="zh-TW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isAlive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如果不是，便直接跳過並檢查下一隻士兵</a:t>
            </a:r>
            <a:endParaRPr lang="en-US" altLang="zh-TW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	</a:t>
            </a: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確認目前移動方向與此士兵方向的夾角是否在追蹤範圍內 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en-US" altLang="zh-TW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maxFollowingAngle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(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提示：可參考</a:t>
            </a:r>
            <a:r>
              <a:rPr lang="en-US" altLang="zh-TW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updateAngle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()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中</a:t>
            </a:r>
            <a:r>
              <a:rPr lang="en-US" altLang="zh-TW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getRadiansDifference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()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用法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如果不是，便直接跳過並檢查下一隻士兵</a:t>
            </a:r>
            <a:endParaRPr lang="en-US" altLang="zh-TW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確認此士兵是否比目前找到最近的士兵還要近 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使用</a:t>
            </a:r>
            <a:r>
              <a:rPr lang="en-US" altLang="zh-TW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dist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(x1, y1, x2, y2))</a:t>
            </a: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(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提示：使用</a:t>
            </a:r>
            <a:r>
              <a:rPr lang="en-US" altLang="zh-TW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dist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(x1, y1, x2, y2)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計算兩點距離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如果不是，便直接跳過並檢查下一隻士兵</a:t>
            </a:r>
            <a:endParaRPr lang="en-US" altLang="zh-TW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能執行到這邊就代表這個士兵是目前找到的最好選擇！</a:t>
            </a:r>
            <a:endParaRPr lang="en-US" altLang="zh-TW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將 </a:t>
            </a:r>
            <a:r>
              <a:rPr lang="en-US" altLang="zh-TW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currentTargetIndex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設為此士兵的編號，並將 </a:t>
            </a:r>
            <a:r>
              <a:rPr lang="en-US" altLang="zh-TW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shortestDist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設為此士兵的距離</a:t>
            </a:r>
            <a:endParaRPr lang="en-US" altLang="zh-TW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56020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練習一：升級追蹤火箭 </a:t>
            </a:r>
            <a:r>
              <a:rPr kumimoji="0" lang="en-US" altLang="zh-TW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(Rocket)</a:t>
            </a:r>
            <a:endParaRPr kumimoji="0" lang="zh-TW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3B5B622-4AE3-4321-AE10-F24C3DD19F1E}"/>
              </a:ext>
            </a:extLst>
          </p:cNvPr>
          <p:cNvSpPr txBox="1"/>
          <p:nvPr/>
        </p:nvSpPr>
        <p:spPr>
          <a:xfrm>
            <a:off x="2706732" y="1689149"/>
            <a:ext cx="870658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軌跡特效 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(Trail)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建構式：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Trail(float 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startX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, float 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startY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startX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, </a:t>
            </a:r>
            <a:r>
              <a:rPr kumimoji="0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startY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: 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  起始位置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update(float x, float y)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// 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更新軌跡最新位置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update()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//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 不加入新位置，僅將已存在的軌跡變小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FECFA16-98F7-4061-86E4-29F6D7C3E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337" y="1689149"/>
            <a:ext cx="1142787" cy="114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196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練習一：升級追蹤火箭 </a:t>
            </a:r>
            <a:r>
              <a:rPr kumimoji="0" lang="en-US" altLang="zh-TW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(Rocket)</a:t>
            </a:r>
            <a:endParaRPr kumimoji="0" lang="zh-TW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4623DD2-5772-4E83-9A5B-531149F090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21" y="1866956"/>
            <a:ext cx="1206230" cy="572958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2D8D0F70-0E74-4A84-B529-2C75B780FF50}"/>
              </a:ext>
            </a:extLst>
          </p:cNvPr>
          <p:cNvSpPr txBox="1"/>
          <p:nvPr/>
        </p:nvSpPr>
        <p:spPr>
          <a:xfrm>
            <a:off x="2698791" y="1550320"/>
            <a:ext cx="88747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火箭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建構式：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除了建構自身以外，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也新增一個軌跡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(Trail)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物件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2202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練習一：升級追蹤火箭 </a:t>
            </a:r>
            <a:r>
              <a:rPr kumimoji="0" lang="en-US" altLang="zh-TW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(Rocket)</a:t>
            </a:r>
            <a:endParaRPr kumimoji="0" lang="zh-TW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4623DD2-5772-4E83-9A5B-531149F090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21" y="1866956"/>
            <a:ext cx="1206230" cy="572958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2D8D0F70-0E74-4A84-B529-2C75B780FF50}"/>
              </a:ext>
            </a:extLst>
          </p:cNvPr>
          <p:cNvSpPr txBox="1"/>
          <p:nvPr/>
        </p:nvSpPr>
        <p:spPr>
          <a:xfrm>
            <a:off x="2698791" y="1550320"/>
            <a:ext cx="887471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火箭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更新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(update)</a:t>
            </a: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：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除了進行繼承的更新外，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視已經爆炸與否決定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更新軌跡位置的方式，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也視已經爆炸與否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決定是否</a:t>
            </a:r>
            <a:r>
              <a:rPr kumimoji="0" lang="zh-TW" alt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更新速度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與</a:t>
            </a:r>
            <a:r>
              <a:rPr kumimoji="0" lang="zh-TW" alt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飛行角度</a:t>
            </a:r>
            <a:endParaRPr kumimoji="0" lang="en-US" altLang="zh-TW" sz="2800" b="1" i="0" u="sng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顯示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(display)</a:t>
            </a: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：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除了顯示自身以外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也顯示軌跡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5597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練習一：升級追蹤火箭 </a:t>
            </a:r>
            <a:r>
              <a:rPr kumimoji="0" lang="en-US" altLang="zh-TW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(Rocket)</a:t>
            </a:r>
            <a:endParaRPr kumimoji="0" lang="zh-TW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4623DD2-5772-4E83-9A5B-531149F090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21" y="1866956"/>
            <a:ext cx="1206230" cy="572958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2D8D0F70-0E74-4A84-B529-2C75B780FF50}"/>
              </a:ext>
            </a:extLst>
          </p:cNvPr>
          <p:cNvSpPr txBox="1"/>
          <p:nvPr/>
        </p:nvSpPr>
        <p:spPr>
          <a:xfrm>
            <a:off x="2698791" y="1550320"/>
            <a:ext cx="887471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火箭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更新速度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en-US" altLang="zh-TW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updateSpeed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)</a:t>
            </a: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：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將速度加上加速度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記得每秒為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60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畫格！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更新飛行角度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en-US" altLang="zh-TW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updateAngle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)</a:t>
            </a: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：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判斷目前飛行角度與面向滑鼠角度之間的夾角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若夾角小於指定的角度，則將飛行角度改為朝向滑鼠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提示：與滑鼠角度計算可參考 </a:t>
            </a:r>
            <a:r>
              <a:rPr kumimoji="0" lang="en-US" altLang="zh-TW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Tower.fire</a:t>
            </a: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()</a:t>
            </a:r>
            <a:r>
              <a:rPr kumimoji="0" lang="zh-TW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，</a:t>
            </a:r>
            <a:endParaRPr kumimoji="0" lang="en-US" altLang="zh-TW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夾角計算可使用主程式最下方的</a:t>
            </a:r>
            <a:endParaRPr kumimoji="0" lang="en-US" altLang="zh-TW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float </a:t>
            </a:r>
            <a:r>
              <a:rPr kumimoji="0" lang="en-US" altLang="zh-TW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getRadiansDifference</a:t>
            </a: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(float a, float b)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取得兩個角度之間最小夾角大小絕對值</a:t>
            </a: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(</a:t>
            </a:r>
            <a:r>
              <a:rPr kumimoji="0" lang="zh-TW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單位皆為</a:t>
            </a: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微軟正黑體" panose="020B0604030504040204" pitchFamily="34" charset="-120"/>
                <a:cs typeface="+mn-cs"/>
              </a:rPr>
              <a:t>radians)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7350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練習一：裝填各式彈藥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DD27709-5AAF-45F8-B1F0-FA459C26EE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1264580"/>
              </p:ext>
            </p:extLst>
          </p:nvPr>
        </p:nvGraphicFramePr>
        <p:xfrm>
          <a:off x="0" y="1286594"/>
          <a:ext cx="12192000" cy="51402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3896">
                  <a:extLst>
                    <a:ext uri="{9D8B030D-6E8A-4147-A177-3AD203B41FA5}">
                      <a16:colId xmlns:a16="http://schemas.microsoft.com/office/drawing/2014/main" val="2033993699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1696297148"/>
                    </a:ext>
                  </a:extLst>
                </a:gridCol>
                <a:gridCol w="1604264">
                  <a:extLst>
                    <a:ext uri="{9D8B030D-6E8A-4147-A177-3AD203B41FA5}">
                      <a16:colId xmlns:a16="http://schemas.microsoft.com/office/drawing/2014/main" val="693328726"/>
                    </a:ext>
                  </a:extLst>
                </a:gridCol>
                <a:gridCol w="727456">
                  <a:extLst>
                    <a:ext uri="{9D8B030D-6E8A-4147-A177-3AD203B41FA5}">
                      <a16:colId xmlns:a16="http://schemas.microsoft.com/office/drawing/2014/main" val="207852760"/>
                    </a:ext>
                  </a:extLst>
                </a:gridCol>
                <a:gridCol w="667512">
                  <a:extLst>
                    <a:ext uri="{9D8B030D-6E8A-4147-A177-3AD203B41FA5}">
                      <a16:colId xmlns:a16="http://schemas.microsoft.com/office/drawing/2014/main" val="1793495448"/>
                    </a:ext>
                  </a:extLst>
                </a:gridCol>
                <a:gridCol w="1289304">
                  <a:extLst>
                    <a:ext uri="{9D8B030D-6E8A-4147-A177-3AD203B41FA5}">
                      <a16:colId xmlns:a16="http://schemas.microsoft.com/office/drawing/2014/main" val="3046062749"/>
                    </a:ext>
                  </a:extLst>
                </a:gridCol>
                <a:gridCol w="1472184">
                  <a:extLst>
                    <a:ext uri="{9D8B030D-6E8A-4147-A177-3AD203B41FA5}">
                      <a16:colId xmlns:a16="http://schemas.microsoft.com/office/drawing/2014/main" val="1670445859"/>
                    </a:ext>
                  </a:extLst>
                </a:gridCol>
                <a:gridCol w="1757798">
                  <a:extLst>
                    <a:ext uri="{9D8B030D-6E8A-4147-A177-3AD203B41FA5}">
                      <a16:colId xmlns:a16="http://schemas.microsoft.com/office/drawing/2014/main" val="1332260990"/>
                    </a:ext>
                  </a:extLst>
                </a:gridCol>
                <a:gridCol w="2213746">
                  <a:extLst>
                    <a:ext uri="{9D8B030D-6E8A-4147-A177-3AD203B41FA5}">
                      <a16:colId xmlns:a16="http://schemas.microsoft.com/office/drawing/2014/main" val="2039014844"/>
                    </a:ext>
                  </a:extLst>
                </a:gridCol>
              </a:tblGrid>
              <a:tr h="419428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Consolas" panose="020B0609020204030204" pitchFamily="49" charset="0"/>
                        </a:rPr>
                        <a:t>參數名稱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Consolas" panose="020B0609020204030204" pitchFamily="49" charset="0"/>
                        </a:rPr>
                        <a:t>繼承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Consolas" panose="020B0609020204030204" pitchFamily="49" charset="0"/>
                        </a:rPr>
                        <a:t>圖片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Consolas" panose="020B0609020204030204" pitchFamily="49" charset="0"/>
                        </a:rPr>
                        <a:t>傷害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Consolas" panose="020B0609020204030204" pitchFamily="49" charset="0"/>
                        </a:rPr>
                        <a:t>速度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Consolas" panose="020B0609020204030204" pitchFamily="49" charset="0"/>
                        </a:rPr>
                        <a:t>爆炸時間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Consolas" panose="020B0609020204030204" pitchFamily="49" charset="0"/>
                        </a:rPr>
                        <a:t>爆炸半徑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Consolas" panose="020B0609020204030204" pitchFamily="49" charset="0"/>
                        </a:rPr>
                        <a:t>追蹤角度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Consolas" panose="020B0609020204030204" pitchFamily="49" charset="0"/>
                        </a:rPr>
                        <a:t>加速度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6654837"/>
                  </a:ext>
                </a:extLst>
              </a:tr>
              <a:tr h="419428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Consolas" panose="020B0609020204030204" pitchFamily="49" charset="0"/>
                        </a:rPr>
                        <a:t>對應變數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latin typeface="Consolas" panose="020B0609020204030204" pitchFamily="49" charset="0"/>
                        </a:rPr>
                        <a:t>img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latin typeface="Consolas" panose="020B0609020204030204" pitchFamily="49" charset="0"/>
                        </a:rPr>
                        <a:t>damage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latin typeface="Consolas" panose="020B0609020204030204" pitchFamily="49" charset="0"/>
                        </a:rPr>
                        <a:t>speed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latin typeface="Consolas" panose="020B0609020204030204" pitchFamily="49" charset="0"/>
                        </a:rPr>
                        <a:t>explosionTime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latin typeface="Consolas" panose="020B0609020204030204" pitchFamily="49" charset="0"/>
                        </a:rPr>
                        <a:t>explosionRadius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latin typeface="Consolas" panose="020B0609020204030204" pitchFamily="49" charset="0"/>
                        </a:rPr>
                        <a:t>maxFollowingAngle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latin typeface="Consolas" panose="020B0609020204030204" pitchFamily="49" charset="0"/>
                        </a:rPr>
                        <a:t>speedIncreasePerSecond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3297775"/>
                  </a:ext>
                </a:extLst>
              </a:tr>
              <a:tr h="86027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latin typeface="Consolas" panose="020B0609020204030204" pitchFamily="49" charset="0"/>
                        </a:rPr>
                        <a:t>Cannon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latin typeface="Consolas" panose="020B0609020204030204" pitchFamily="49" charset="0"/>
                        </a:rPr>
                        <a:t>-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cannonImg</a:t>
                      </a:r>
                      <a:endParaRPr lang="zh-TW" altLang="en-US" sz="11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10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5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-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-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-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-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9483593"/>
                  </a:ext>
                </a:extLst>
              </a:tr>
              <a:tr h="86027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latin typeface="Consolas" panose="020B0609020204030204" pitchFamily="49" charset="0"/>
                        </a:rPr>
                        <a:t>FireCannon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Cannon</a:t>
                      </a:r>
                      <a:endParaRPr lang="zh-TW" altLang="en-US" sz="11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firecannonImg</a:t>
                      </a:r>
                      <a:endParaRPr lang="zh-TW" altLang="en-US" sz="11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20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5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0.5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64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-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-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5924052"/>
                  </a:ext>
                </a:extLst>
              </a:tr>
              <a:tr h="86027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latin typeface="Consolas" panose="020B0609020204030204" pitchFamily="49" charset="0"/>
                        </a:rPr>
                        <a:t>BouncingCannon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latin typeface="Consolas" panose="020B0609020204030204" pitchFamily="49" charset="0"/>
                        </a:rPr>
                        <a:t>Cannon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latin typeface="Consolas" panose="020B0609020204030204" pitchFamily="49" charset="0"/>
                        </a:rPr>
                        <a:t>bouncingcannonImg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60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5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-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-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-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-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0799448"/>
                  </a:ext>
                </a:extLst>
              </a:tr>
              <a:tr h="86027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latin typeface="Consolas" panose="020B0609020204030204" pitchFamily="49" charset="0"/>
                        </a:rPr>
                        <a:t>Rocket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FireCannon</a:t>
                      </a:r>
                      <a:endParaRPr lang="zh-TW" altLang="en-US" sz="11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rocketImg</a:t>
                      </a:r>
                      <a:endParaRPr lang="zh-TW" altLang="en-US" sz="11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60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0.8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100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30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</a:rPr>
                        <a:t>4</a:t>
                      </a:r>
                      <a:endParaRPr lang="zh-TW" altLang="en-US" sz="20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7194653"/>
                  </a:ext>
                </a:extLst>
              </a:tr>
              <a:tr h="86027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latin typeface="Consolas" panose="020B0609020204030204" pitchFamily="49" charset="0"/>
                        </a:rPr>
                        <a:t>Missile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latin typeface="Consolas" panose="020B0609020204030204" pitchFamily="49" charset="0"/>
                        </a:rPr>
                        <a:t>Rocket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 err="1">
                          <a:latin typeface="Consolas" panose="020B0609020204030204" pitchFamily="49" charset="0"/>
                        </a:rPr>
                        <a:t>missileImg</a:t>
                      </a:r>
                      <a:endParaRPr lang="zh-TW" altLang="en-US" sz="11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25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2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0.5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50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90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1067756"/>
                  </a:ext>
                </a:extLst>
              </a:tr>
            </a:tbl>
          </a:graphicData>
        </a:graphic>
      </p:graphicFrame>
      <p:sp>
        <p:nvSpPr>
          <p:cNvPr id="3" name="文字方塊 2">
            <a:extLst>
              <a:ext uri="{FF2B5EF4-FFF2-40B4-BE49-F238E27FC236}">
                <a16:creationId xmlns:a16="http://schemas.microsoft.com/office/drawing/2014/main" id="{8D284451-9A9D-494A-8319-8F2E766AC46D}"/>
              </a:ext>
            </a:extLst>
          </p:cNvPr>
          <p:cNvSpPr txBox="1"/>
          <p:nvPr/>
        </p:nvSpPr>
        <p:spPr>
          <a:xfrm>
            <a:off x="7406640" y="634753"/>
            <a:ext cx="3931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棕色字表示已包含於程式碼</a:t>
            </a:r>
          </a:p>
        </p:txBody>
      </p:sp>
    </p:spTree>
    <p:extLst>
      <p:ext uri="{BB962C8B-B14F-4D97-AF65-F5344CB8AC3E}">
        <p14:creationId xmlns:p14="http://schemas.microsoft.com/office/powerpoint/2010/main" val="1736151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33162" y="431194"/>
            <a:ext cx="111252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練習一：裝填各式彈藥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57D3AD9-3B62-4DA6-9068-64B9D8A4951C}"/>
              </a:ext>
            </a:extLst>
          </p:cNvPr>
          <p:cNvSpPr txBox="1"/>
          <p:nvPr/>
        </p:nvSpPr>
        <p:spPr>
          <a:xfrm>
            <a:off x="633161" y="1537519"/>
            <a:ext cx="111252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Tower.fire</a:t>
            </a:r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()</a:t>
            </a:r>
          </a:p>
          <a:p>
            <a:endParaRPr lang="en-US" altLang="zh-TW" sz="2800" b="1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switch(</a:t>
            </a:r>
            <a:r>
              <a:rPr lang="en-US" altLang="zh-TW" sz="28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currentCannonType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	</a:t>
            </a:r>
            <a:r>
              <a:rPr lang="en-US" altLang="zh-TW" sz="28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Tower.fire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()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發射時，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						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用目前選擇類型判斷要生成的種類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case CANNON_NORMAL:		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發射正常砲彈 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(Cannon)</a:t>
            </a: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case CANNON_FIRE:			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發射火焰砲彈 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</a:t>
            </a:r>
            <a:r>
              <a:rPr lang="en-US" altLang="zh-TW" sz="2800" dirty="0" err="1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FireCannon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case CANNON_BOUNCING:		</a:t>
            </a:r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發射彈跳砲彈</a:t>
            </a:r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 (</a:t>
            </a:r>
            <a:r>
              <a:rPr lang="en-US" altLang="zh-TW" sz="28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BouncingCannon</a:t>
            </a:r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)</a:t>
            </a: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case CANNON_ROCKET:		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發射火箭 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(Rocket)</a:t>
            </a:r>
          </a:p>
          <a:p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case CANNON_MISSILE:		</a:t>
            </a:r>
            <a:r>
              <a:rPr lang="zh-TW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發射導彈 </a:t>
            </a:r>
            <a:r>
              <a:rPr lang="en-US" altLang="zh-TW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(Missile)</a:t>
            </a:r>
            <a:endParaRPr lang="zh-TW" altLang="en-US" sz="2800" b="1" dirty="0">
              <a:solidFill>
                <a:schemeClr val="accent4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80323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D656E9B-B0AF-4834-9891-A0148C4A5EF6}"/>
              </a:ext>
            </a:extLst>
          </p:cNvPr>
          <p:cNvSpPr txBox="1"/>
          <p:nvPr/>
        </p:nvSpPr>
        <p:spPr>
          <a:xfrm>
            <a:off x="6854663" y="4602727"/>
            <a:ext cx="529061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練習二</a:t>
            </a:r>
            <a:endParaRPr lang="en-US" altLang="zh-TW" sz="6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6600" b="1" dirty="0">
                <a:solidFill>
                  <a:schemeClr val="bg1"/>
                </a:solidFill>
                <a:latin typeface="Consolas" panose="020B0609020204030204" pitchFamily="49" charset="0"/>
                <a:ea typeface="微軟正黑體" panose="020B0604030504040204" pitchFamily="34" charset="-120"/>
              </a:rPr>
              <a:t>實作彈跳砲彈</a:t>
            </a:r>
            <a:endParaRPr lang="zh-TW" altLang="en-US" sz="6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A3C4C9E-DC2F-483F-ACE9-47B1AFA87A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6854663" cy="685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417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1798</TotalTime>
  <Words>1761</Words>
  <Application>Microsoft Macintosh PowerPoint</Application>
  <PresentationFormat>寬螢幕</PresentationFormat>
  <Paragraphs>320</Paragraphs>
  <Slides>24</Slides>
  <Notes>0</Notes>
  <HiddenSlides>2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0" baseType="lpstr">
      <vt:lpstr>微軟正黑體</vt:lpstr>
      <vt:lpstr>Arial</vt:lpstr>
      <vt:lpstr>Calibri</vt:lpstr>
      <vt:lpstr>Calibri Light</vt:lpstr>
      <vt:lpstr>Consolas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RARAKASM</dc:creator>
  <cp:lastModifiedBy>jonze</cp:lastModifiedBy>
  <cp:revision>44</cp:revision>
  <dcterms:created xsi:type="dcterms:W3CDTF">2019-05-15T12:55:03Z</dcterms:created>
  <dcterms:modified xsi:type="dcterms:W3CDTF">2020-06-01T06:27:16Z</dcterms:modified>
</cp:coreProperties>
</file>

<file path=docProps/thumbnail.jpeg>
</file>